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8" r:id="rId2"/>
    <p:sldId id="484" r:id="rId3"/>
    <p:sldId id="459" r:id="rId4"/>
    <p:sldId id="479" r:id="rId5"/>
    <p:sldId id="486" r:id="rId6"/>
    <p:sldId id="487" r:id="rId7"/>
    <p:sldId id="488" r:id="rId8"/>
    <p:sldId id="466" r:id="rId9"/>
    <p:sldId id="489" r:id="rId10"/>
    <p:sldId id="48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vohr" initials="j" lastIdx="5" clrIdx="0"/>
  <p:cmAuthor id="1" name="ICFI" initials="I" lastIdx="9" clrIdx="1"/>
  <p:cmAuthor id="2" name="VM" initials="V" lastIdx="9" clrIdx="2"/>
  <p:cmAuthor id="3" name="newuser" initials="n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2374" autoAdjust="0"/>
  </p:normalViewPr>
  <p:slideViewPr>
    <p:cSldViewPr>
      <p:cViewPr>
        <p:scale>
          <a:sx n="65" d="100"/>
          <a:sy n="65" d="100"/>
        </p:scale>
        <p:origin x="-125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74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D99D22-2C4A-4DD7-AAC7-FA0C37DB1B0D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28C849-C06C-457D-9696-114859D9CB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2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C383FF-78B1-4611-BB21-C6EFF64B3E7F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29391F-2C6D-4737-92B1-689D8488D9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62091-D642-422A-AEBC-D51A9FC3CD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73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8232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277F-68EE-4E3E-BCB6-BF556D4B0C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Proposed increase in performance criteria for 2013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76B4C-E24D-4439-858A-F804B6DF59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2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Proposed increase in performance criteria for 2013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76B4C-E24D-4439-858A-F804B6DF59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7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17F65-EF42-4557-95C0-088186CDDB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1"/>
            <a:ext cx="77724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0668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6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93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225"/>
            <a:ext cx="7086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33400"/>
            <a:ext cx="7086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7086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78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32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–"/>
        <a:defRPr sz="28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24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–"/>
        <a:defRPr sz="20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»"/>
        <a:defRPr sz="2000" kern="1200">
          <a:solidFill>
            <a:srgbClr val="6F6F6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ar.gov/mosteffici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stEfficient@energystar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ar.gov/mosteffici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nergystar.gov/mosteffici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star.gov/mosteffici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60827" y="1828800"/>
            <a:ext cx="77724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ENERGY STAR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Mos</a:t>
            </a:r>
            <a:r>
              <a:rPr lang="en-US" dirty="0" smtClean="0"/>
              <a:t>t Efficient</a:t>
            </a:r>
            <a:br>
              <a:rPr lang="en-US" dirty="0" smtClean="0"/>
            </a:br>
            <a:r>
              <a:rPr lang="en-US" sz="3200" dirty="0" smtClean="0"/>
              <a:t>Consumer Electronics Sales Associate Training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143000" y="5936673"/>
            <a:ext cx="6400800" cy="914400"/>
          </a:xfrm>
        </p:spPr>
        <p:txBody>
          <a:bodyPr/>
          <a:lstStyle/>
          <a:p>
            <a:pPr eaLnBrk="1" hangingPunct="1"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28" y="3803548"/>
            <a:ext cx="2895600" cy="19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2"/>
            <a:ext cx="8229600" cy="4754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Questions?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798320" y="2743200"/>
            <a:ext cx="5974080" cy="187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Visit </a:t>
            </a:r>
            <a:r>
              <a:rPr lang="en-US" sz="2000" b="1" dirty="0" smtClean="0">
                <a:solidFill>
                  <a:srgbClr val="000000"/>
                </a:solidFill>
                <a:hlinkClick r:id="rId3"/>
              </a:rPr>
              <a:t>www.energystar.gov/mostefficient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E-mail us at </a:t>
            </a:r>
            <a:r>
              <a:rPr lang="en-US" sz="2000" b="1" dirty="0" smtClean="0">
                <a:hlinkClick r:id="rId4"/>
              </a:rPr>
              <a:t>MostEfficient@energystar.gov</a:t>
            </a:r>
            <a:endParaRPr lang="en-US" sz="2000" b="1" dirty="0" smtClean="0"/>
          </a:p>
          <a:p>
            <a:pPr lvl="1">
              <a:spcBef>
                <a:spcPct val="0"/>
              </a:spcBef>
              <a:defRPr/>
            </a:pPr>
            <a:endParaRPr lang="en-US" b="1" dirty="0" smtClean="0"/>
          </a:p>
          <a:p>
            <a:pPr lvl="1">
              <a:spcBef>
                <a:spcPct val="0"/>
              </a:spcBef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2120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848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What Is ENERGY STAR Most Efficient?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endParaRPr lang="en-US" sz="2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An extension of the </a:t>
            </a:r>
            <a:r>
              <a:rPr lang="en-US" sz="2400" b="1" dirty="0" smtClean="0">
                <a:solidFill>
                  <a:srgbClr val="00B0F0"/>
                </a:solidFill>
              </a:rPr>
              <a:t>trusted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ENERGY STAR brand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Recognizes the </a:t>
            </a:r>
            <a:r>
              <a:rPr lang="en-US" sz="2400" b="1" dirty="0" smtClean="0">
                <a:solidFill>
                  <a:srgbClr val="00B0F0"/>
                </a:solidFill>
              </a:rPr>
              <a:t>most efficient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products among those that qualify for the ENERGY STAR in a given year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Is intended to drive more energy efficient products into the market more quickly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Represents </a:t>
            </a:r>
            <a:r>
              <a:rPr lang="en-US" sz="2400" b="1" dirty="0" smtClean="0">
                <a:solidFill>
                  <a:srgbClr val="00B0F0"/>
                </a:solidFill>
              </a:rPr>
              <a:t>the “best of the best”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in energy efficient products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133600" y="6046716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See: </a:t>
            </a:r>
            <a:r>
              <a:rPr lang="en-US" b="1" u="sng" dirty="0">
                <a:solidFill>
                  <a:srgbClr val="000000"/>
                </a:solidFill>
                <a:hlinkClick r:id="rId3"/>
              </a:rPr>
              <a:t>www.energystar.gov/mostefficient</a:t>
            </a:r>
            <a:r>
              <a:rPr lang="en-US" b="1" u="sng" dirty="0">
                <a:solidFill>
                  <a:srgbClr val="000000"/>
                </a:solidFill>
              </a:rPr>
              <a:t>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48200"/>
            <a:ext cx="2941784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07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Why ENERGY STAR Most Efficient Matters To Your Customers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Product Differentiation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Many use </a:t>
            </a:r>
            <a:r>
              <a:rPr lang="en-US" sz="2000" dirty="0">
                <a:solidFill>
                  <a:schemeClr val="tx1"/>
                </a:solidFill>
              </a:rPr>
              <a:t>innovative and advanced </a:t>
            </a:r>
            <a:r>
              <a:rPr lang="en-US" sz="2000" dirty="0" smtClean="0">
                <a:solidFill>
                  <a:schemeClr val="tx1"/>
                </a:solidFill>
              </a:rPr>
              <a:t>technologies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Gives your customers leading edge products to chose from without trade off in features or functionality.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Social Value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Helps your customers be environmentally responsible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Saving</a:t>
            </a:r>
            <a:r>
              <a:rPr lang="en-US" sz="2000" dirty="0" smtClean="0">
                <a:solidFill>
                  <a:schemeClr val="tx1"/>
                </a:solidFill>
              </a:rPr>
              <a:t> energy </a:t>
            </a:r>
            <a:r>
              <a:rPr lang="en-US" sz="2000" dirty="0">
                <a:solidFill>
                  <a:schemeClr val="tx1"/>
                </a:solidFill>
              </a:rPr>
              <a:t>use </a:t>
            </a:r>
            <a:r>
              <a:rPr lang="en-US" sz="2000" dirty="0" smtClean="0">
                <a:solidFill>
                  <a:schemeClr val="tx1"/>
                </a:solidFill>
              </a:rPr>
              <a:t>helps prevent </a:t>
            </a:r>
            <a:r>
              <a:rPr lang="en-US" sz="2000" dirty="0">
                <a:solidFill>
                  <a:schemeClr val="tx1"/>
                </a:solidFill>
              </a:rPr>
              <a:t>climate change by </a:t>
            </a:r>
            <a:r>
              <a:rPr lang="en-US" sz="2000" dirty="0" smtClean="0">
                <a:solidFill>
                  <a:schemeClr val="tx1"/>
                </a:solidFill>
              </a:rPr>
              <a:t>reducing greenhouse </a:t>
            </a:r>
            <a:r>
              <a:rPr lang="en-US" sz="2000" dirty="0">
                <a:solidFill>
                  <a:schemeClr val="tx1"/>
                </a:solidFill>
              </a:rPr>
              <a:t>gas emissions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ENERGY STAR Integrity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performance of all ENERGY STAR Most Efficient products is independently certified.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How To Leverage Most Efficient In Your Store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934200" cy="48307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Energy &amp; $$ Savings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ENERGY STAR Most Efficient products save money!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Reduced energy use = lower energy bills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Increase sales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(and ticket size) with exceptional product selection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Appeal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to existing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new audiences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Early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adopters and environmentally conscious shoppers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Build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customer loyalty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Make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customers feel good about their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purchases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Make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customers feel great about your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stores stocking a top quality product!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86200"/>
            <a:ext cx="23742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7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066800"/>
          </a:xfrm>
        </p:spPr>
        <p:txBody>
          <a:bodyPr/>
          <a:lstStyle/>
          <a:p>
            <a:r>
              <a:rPr lang="en-US" sz="3600" dirty="0" smtClean="0"/>
              <a:t>Eligible Products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 smtClean="0">
                <a:solidFill>
                  <a:schemeClr val="tx1"/>
                </a:solidFill>
              </a:rPr>
              <a:t>Boilers</a:t>
            </a:r>
            <a:endParaRPr lang="en-US" sz="1040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Central Air Conditioners </a:t>
            </a:r>
            <a:r>
              <a:rPr lang="en-US" sz="10400" dirty="0" smtClean="0">
                <a:solidFill>
                  <a:schemeClr val="tx1"/>
                </a:solidFill>
              </a:rPr>
              <a:t>&amp; Air-Source </a:t>
            </a:r>
            <a:r>
              <a:rPr lang="en-US" sz="10400" dirty="0">
                <a:solidFill>
                  <a:schemeClr val="tx1"/>
                </a:solidFill>
              </a:rPr>
              <a:t>Heat </a:t>
            </a:r>
            <a:r>
              <a:rPr lang="en-US" sz="10400" dirty="0" smtClean="0">
                <a:solidFill>
                  <a:schemeClr val="tx1"/>
                </a:solidFill>
              </a:rPr>
              <a:t>Pumps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 smtClean="0">
                <a:solidFill>
                  <a:schemeClr val="tx1"/>
                </a:solidFill>
              </a:rPr>
              <a:t>Geothermal </a:t>
            </a:r>
            <a:r>
              <a:rPr lang="en-US" sz="10400" dirty="0">
                <a:solidFill>
                  <a:schemeClr val="tx1"/>
                </a:solidFill>
              </a:rPr>
              <a:t>Heat Pumps </a:t>
            </a:r>
            <a:endParaRPr lang="en-US" sz="1040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Clothes Washers 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Furnaces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Refrigerator-freezers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b="1" dirty="0" smtClean="0">
                <a:solidFill>
                  <a:schemeClr val="tx2"/>
                </a:solidFill>
              </a:rPr>
              <a:t>Televisions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Ceiling Fans 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b="1" dirty="0">
                <a:solidFill>
                  <a:schemeClr val="tx2"/>
                </a:solidFill>
              </a:rPr>
              <a:t>Computer Monitors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Residential Windows</a:t>
            </a:r>
          </a:p>
          <a:p>
            <a:pPr marL="514350" indent="-514350">
              <a:spcBef>
                <a:spcPts val="626"/>
              </a:spcBef>
              <a:buFont typeface="+mj-lt"/>
              <a:buAutoNum type="arabicPeriod"/>
              <a:defRPr/>
            </a:pPr>
            <a:r>
              <a:rPr lang="en-US" sz="10400" dirty="0">
                <a:solidFill>
                  <a:schemeClr val="tx1"/>
                </a:solidFill>
              </a:rPr>
              <a:t>Ventilating </a:t>
            </a:r>
            <a:r>
              <a:rPr lang="en-US" sz="10400" dirty="0" smtClean="0">
                <a:solidFill>
                  <a:schemeClr val="tx1"/>
                </a:solidFill>
              </a:rPr>
              <a:t>Fans</a:t>
            </a:r>
            <a:endParaRPr lang="en-US" sz="10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4213412"/>
            <a:ext cx="3810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2115" y="4993342"/>
            <a:ext cx="3810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TV Eligibility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46443" y="1449593"/>
            <a:ext cx="8202706" cy="4525963"/>
          </a:xfrm>
        </p:spPr>
        <p:txBody>
          <a:bodyPr/>
          <a:lstStyle/>
          <a:p>
            <a:pPr>
              <a:defRPr/>
            </a:pPr>
            <a:r>
              <a:rPr lang="en-US" sz="2350" dirty="0" smtClean="0">
                <a:solidFill>
                  <a:srgbClr val="000000"/>
                </a:solidFill>
              </a:rPr>
              <a:t>Models recognized as the Most Efficient of ENERGY STAR 2013 offer on average </a:t>
            </a:r>
            <a:r>
              <a:rPr lang="en-US" sz="2350" b="1" dirty="0">
                <a:solidFill>
                  <a:schemeClr val="tx2"/>
                </a:solidFill>
              </a:rPr>
              <a:t>5</a:t>
            </a:r>
            <a:r>
              <a:rPr lang="en-US" sz="2350" b="1" dirty="0" smtClean="0">
                <a:solidFill>
                  <a:schemeClr val="tx2"/>
                </a:solidFill>
              </a:rPr>
              <a:t>0% </a:t>
            </a:r>
            <a:r>
              <a:rPr lang="en-US" sz="2350" b="1" dirty="0">
                <a:solidFill>
                  <a:schemeClr val="tx2"/>
                </a:solidFill>
              </a:rPr>
              <a:t>energy savings </a:t>
            </a:r>
            <a:r>
              <a:rPr lang="en-US" sz="2350" dirty="0" smtClean="0">
                <a:solidFill>
                  <a:srgbClr val="000000"/>
                </a:solidFill>
              </a:rPr>
              <a:t>compared a conventional product</a:t>
            </a:r>
          </a:p>
          <a:p>
            <a:pPr>
              <a:defRPr/>
            </a:pPr>
            <a:r>
              <a:rPr lang="en-US" sz="2350" b="1" u="sng" dirty="0" smtClean="0">
                <a:solidFill>
                  <a:schemeClr val="tx1">
                    <a:lumMod val="50000"/>
                  </a:schemeClr>
                </a:solidFill>
              </a:rPr>
              <a:t>Eligible products</a:t>
            </a: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marL="344488" indent="0">
              <a:buFont typeface="Arial" pitchFamily="34" charset="0"/>
              <a:buNone/>
              <a:defRPr/>
            </a:pP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A TV designed primarily for the reception and display of audiovisual signals received from a set top box, or other digital or analog sources and consists of a tuner/receiver and a display encased in a single enclosure.</a:t>
            </a:r>
            <a:endParaRPr lang="en-US" sz="235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350" b="1" u="sng" dirty="0" smtClean="0">
                <a:solidFill>
                  <a:schemeClr val="tx1">
                    <a:lumMod val="50000"/>
                  </a:schemeClr>
                </a:solidFill>
              </a:rPr>
              <a:t>Ineligible products</a:t>
            </a:r>
            <a:endParaRPr lang="en-US" sz="235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None</a:t>
            </a:r>
            <a:endParaRPr lang="en-US" sz="2350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097" y="4722609"/>
            <a:ext cx="2458615" cy="180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Computer Monitors Eligibility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350" dirty="0" smtClean="0">
                <a:solidFill>
                  <a:srgbClr val="000000"/>
                </a:solidFill>
              </a:rPr>
              <a:t>Models recognized as the Most Efficient of ENERGY STAR 2013 offer on average </a:t>
            </a:r>
            <a:r>
              <a:rPr lang="en-US" sz="2350" b="1" dirty="0" smtClean="0">
                <a:solidFill>
                  <a:schemeClr val="tx2"/>
                </a:solidFill>
              </a:rPr>
              <a:t>30% </a:t>
            </a:r>
            <a:r>
              <a:rPr lang="en-US" sz="2350" b="1" dirty="0">
                <a:solidFill>
                  <a:schemeClr val="tx2"/>
                </a:solidFill>
              </a:rPr>
              <a:t>energy savings </a:t>
            </a:r>
            <a:r>
              <a:rPr lang="en-US" sz="2350" dirty="0" smtClean="0">
                <a:solidFill>
                  <a:srgbClr val="000000"/>
                </a:solidFill>
              </a:rPr>
              <a:t>compared to a conventional product</a:t>
            </a:r>
          </a:p>
          <a:p>
            <a:pPr>
              <a:defRPr/>
            </a:pPr>
            <a:r>
              <a:rPr lang="en-US" sz="2350" b="1" u="sng" dirty="0" smtClean="0">
                <a:solidFill>
                  <a:schemeClr val="tx1">
                    <a:lumMod val="50000"/>
                  </a:schemeClr>
                </a:solidFill>
              </a:rPr>
              <a:t>Eligible products</a:t>
            </a: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marL="290513" indent="0">
              <a:buFont typeface="Arial" pitchFamily="34" charset="0"/>
              <a:buNone/>
              <a:defRPr/>
            </a:pP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Monitors with a diagonal screen size greater than 12 </a:t>
            </a:r>
          </a:p>
          <a:p>
            <a:pPr marL="290513" indent="0">
              <a:buFont typeface="Arial" pitchFamily="34" charset="0"/>
              <a:buNone/>
              <a:defRPr/>
            </a:pP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inches and a pixel density greater than 5,000 pixels per square inch</a:t>
            </a:r>
            <a:endParaRPr lang="en-US" sz="235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350" b="1" u="sng" dirty="0" smtClean="0">
                <a:solidFill>
                  <a:schemeClr val="tx1">
                    <a:lumMod val="50000"/>
                  </a:schemeClr>
                </a:solidFill>
              </a:rPr>
              <a:t>Ineligible products</a:t>
            </a:r>
            <a:endParaRPr lang="en-US" sz="235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Digital picture frames</a:t>
            </a:r>
          </a:p>
          <a:p>
            <a:pPr lvl="1" eaLnBrk="1" hangingPunct="1">
              <a:defRPr/>
            </a:pPr>
            <a:r>
              <a:rPr lang="en-US" sz="2350" dirty="0" smtClean="0">
                <a:solidFill>
                  <a:schemeClr val="tx1">
                    <a:lumMod val="50000"/>
                  </a:schemeClr>
                </a:solidFill>
              </a:rPr>
              <a:t>Professional displays</a:t>
            </a:r>
            <a:endParaRPr lang="en-US" sz="235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235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omputer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11791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Product Listings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010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Find ENERGY STAR Most Efficient 2013 product listings, with photos and descriptions, </a:t>
            </a:r>
            <a:r>
              <a:rPr lang="en-US" sz="2400" dirty="0">
                <a:solidFill>
                  <a:srgbClr val="000000"/>
                </a:solidFill>
              </a:rPr>
              <a:t>at </a:t>
            </a:r>
            <a:r>
              <a:rPr lang="en-US" sz="2400" dirty="0" smtClean="0">
                <a:solidFill>
                  <a:srgbClr val="000000"/>
                </a:solidFill>
                <a:hlinkClick r:id="rId2"/>
              </a:rPr>
              <a:t>w</a:t>
            </a:r>
            <a:r>
              <a:rPr lang="en-US" sz="2400" b="1" dirty="0" smtClean="0">
                <a:solidFill>
                  <a:srgbClr val="000000"/>
                </a:solidFill>
                <a:hlinkClick r:id="rId2"/>
              </a:rPr>
              <a:t>ww.energystar.gov/mostefficient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and on manufacturer provided </a:t>
            </a:r>
            <a:r>
              <a:rPr lang="en-US" sz="2400" dirty="0">
                <a:solidFill>
                  <a:srgbClr val="000000"/>
                </a:solidFill>
              </a:rPr>
              <a:t>POP </a:t>
            </a:r>
            <a:r>
              <a:rPr lang="en-US" sz="2400" dirty="0" smtClean="0">
                <a:solidFill>
                  <a:srgbClr val="000000"/>
                </a:solidFill>
              </a:rPr>
              <a:t>materials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 ENERGY STAR Most Efficient designation may not be factory applied to products or packaging but retailers are encouraged to use POP, in-store signage, and web sites to help customers identify recognized models.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562600"/>
            <a:ext cx="2311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Go Sell!</a:t>
            </a:r>
            <a:endParaRPr lang="en-US" dirty="0"/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953000"/>
          </a:xfrm>
        </p:spPr>
        <p:txBody>
          <a:bodyPr/>
          <a:lstStyle/>
          <a:p>
            <a:pPr>
              <a:buNone/>
            </a:pP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Two key talking points: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ENERGY STAR’s </a:t>
            </a:r>
            <a:r>
              <a:rPr lang="en-US" altLang="ja-JP" sz="2000" b="1" dirty="0" smtClean="0">
                <a:solidFill>
                  <a:schemeClr val="tx2"/>
                </a:solidFill>
              </a:rPr>
              <a:t>Most Efficient 2014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represent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the leading edge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products on the market.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ENERGY STAR’s </a:t>
            </a:r>
            <a:r>
              <a:rPr lang="en-US" altLang="ja-JP" sz="2000" b="1" dirty="0" smtClean="0">
                <a:solidFill>
                  <a:schemeClr val="tx2"/>
                </a:solidFill>
              </a:rPr>
              <a:t>Most Efficient 2014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TVs and displays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are certified to save the </a:t>
            </a:r>
            <a:r>
              <a:rPr lang="en-US" sz="2000" u="sng" dirty="0" smtClean="0">
                <a:solidFill>
                  <a:schemeClr val="tx1">
                    <a:lumMod val="75000"/>
                  </a:schemeClr>
                </a:solidFill>
              </a:rPr>
              <a:t>most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energy and money in their class.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Be sure to identify which models on the floor have been recognized for 2014: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See </a:t>
            </a:r>
            <a:r>
              <a:rPr lang="en-US" sz="2000" b="1" u="sng" dirty="0" smtClean="0">
                <a:solidFill>
                  <a:srgbClr val="000000"/>
                </a:solidFill>
                <a:hlinkClick r:id="rId2"/>
              </a:rPr>
              <a:t>www.energystar.gov/mostefficient</a:t>
            </a:r>
            <a:r>
              <a:rPr lang="en-US" sz="2000" b="1" u="sng" dirty="0" smtClean="0">
                <a:solidFill>
                  <a:srgbClr val="000000"/>
                </a:solidFill>
              </a:rPr>
              <a:t> 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See manufacturer and retail signage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</a:rPr>
              <a:t>The ENERGY STAR Most Efficient designation may not be factory applied to products or packaging but retailers are encouraged to use POP, in-store signage, and web sites to help customers identify recognized models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lvl="1"/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914400" lvl="1" indent="-457200"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altLang="ja-JP" sz="28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96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_template_052008">
  <a:themeElements>
    <a:clrScheme name="ENERGY STAR">
      <a:dk1>
        <a:srgbClr val="3F3F3F"/>
      </a:dk1>
      <a:lt1>
        <a:sysClr val="window" lastClr="FFFFFF"/>
      </a:lt1>
      <a:dk2>
        <a:srgbClr val="00B0F0"/>
      </a:dk2>
      <a:lt2>
        <a:srgbClr val="FFFFFF"/>
      </a:lt2>
      <a:accent1>
        <a:srgbClr val="696969"/>
      </a:accent1>
      <a:accent2>
        <a:srgbClr val="8B8B8B"/>
      </a:accent2>
      <a:accent3>
        <a:srgbClr val="B2B2B2"/>
      </a:accent3>
      <a:accent4>
        <a:srgbClr val="D8D8D8"/>
      </a:accent4>
      <a:accent5>
        <a:srgbClr val="F2F2F2"/>
      </a:accent5>
      <a:accent6>
        <a:srgbClr val="FFFFFF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550</Words>
  <Application>Microsoft Office PowerPoint</Application>
  <PresentationFormat>On-screen Show (4:3)</PresentationFormat>
  <Paragraphs>83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es_template_052008</vt:lpstr>
      <vt:lpstr>ENERGY STAR® Most Efficient Consumer Electronics Sales Associate Training</vt:lpstr>
      <vt:lpstr>What Is ENERGY STAR Most Efficient?</vt:lpstr>
      <vt:lpstr>Why ENERGY STAR Most Efficient Matters To Your Customers</vt:lpstr>
      <vt:lpstr>How To Leverage Most Efficient In Your Store</vt:lpstr>
      <vt:lpstr>Eligible Products </vt:lpstr>
      <vt:lpstr>TV Eligibility</vt:lpstr>
      <vt:lpstr>Computer Monitors Eligibility</vt:lpstr>
      <vt:lpstr>Product Listings</vt:lpstr>
      <vt:lpstr>Go Sell!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the World, Start with ENERGY STAR</dc:title>
  <dc:creator>Julie Colehour</dc:creator>
  <cp:lastModifiedBy>Booker, Carmeil</cp:lastModifiedBy>
  <cp:revision>317</cp:revision>
  <dcterms:created xsi:type="dcterms:W3CDTF">2011-10-05T09:57:51Z</dcterms:created>
  <dcterms:modified xsi:type="dcterms:W3CDTF">2014-05-16T19:17:36Z</dcterms:modified>
</cp:coreProperties>
</file>